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60" r:id="rId5"/>
    <p:sldId id="258" r:id="rId6"/>
    <p:sldId id="276" r:id="rId7"/>
    <p:sldId id="274" r:id="rId8"/>
    <p:sldId id="265" r:id="rId9"/>
    <p:sldId id="262" r:id="rId10"/>
    <p:sldId id="261" r:id="rId11"/>
    <p:sldId id="268" r:id="rId12"/>
    <p:sldId id="277" r:id="rId13"/>
    <p:sldId id="27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9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6" autoAdjust="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C6C74-281E-467C-A230-CEFBF32A24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F5DEDE4-D78E-4401-BC76-E265973C3E3D}">
      <dgm:prSet phldrT="[Szöveg]"/>
      <dgm:spPr/>
      <dgm:t>
        <a:bodyPr/>
        <a:lstStyle/>
        <a:p>
          <a:r>
            <a:rPr lang="hu-HU" dirty="0" err="1" smtClean="0"/>
            <a:t>Self</a:t>
          </a:r>
          <a:r>
            <a:rPr lang="hu-HU" dirty="0" smtClean="0"/>
            <a:t> audit</a:t>
          </a:r>
          <a:endParaRPr lang="hu-HU" dirty="0"/>
        </a:p>
      </dgm:t>
    </dgm:pt>
    <dgm:pt modelId="{926679EA-5424-4314-A00C-0F494360234D}" type="sibTrans" cxnId="{6E784275-5BEB-4C5C-B958-67DD6EE497F0}">
      <dgm:prSet/>
      <dgm:spPr/>
      <dgm:t>
        <a:bodyPr/>
        <a:lstStyle/>
        <a:p>
          <a:endParaRPr lang="hu-HU"/>
        </a:p>
      </dgm:t>
    </dgm:pt>
    <dgm:pt modelId="{AA2C3548-522D-45F0-85C6-7D81180F6D84}" type="parTrans" cxnId="{6E784275-5BEB-4C5C-B958-67DD6EE497F0}">
      <dgm:prSet/>
      <dgm:spPr/>
      <dgm:t>
        <a:bodyPr/>
        <a:lstStyle/>
        <a:p>
          <a:endParaRPr lang="hu-HU"/>
        </a:p>
      </dgm:t>
    </dgm:pt>
    <dgm:pt modelId="{6BA7055E-E0B3-4647-AE5A-4A35169A22AF}">
      <dgm:prSet phldrT="[Szöveg]"/>
      <dgm:spPr/>
      <dgm:t>
        <a:bodyPr/>
        <a:lstStyle/>
        <a:p>
          <a:r>
            <a:rPr lang="hu-HU" dirty="0" err="1" smtClean="0"/>
            <a:t>On-site</a:t>
          </a:r>
          <a:r>
            <a:rPr lang="hu-HU" dirty="0" smtClean="0"/>
            <a:t> </a:t>
          </a:r>
          <a:r>
            <a:rPr lang="hu-HU" dirty="0" err="1" smtClean="0"/>
            <a:t>control</a:t>
          </a:r>
          <a:endParaRPr lang="hu-HU" dirty="0"/>
        </a:p>
      </dgm:t>
    </dgm:pt>
    <dgm:pt modelId="{C9AB4171-7D0C-4C09-9FAC-4D8D0E130FF5}" type="sibTrans" cxnId="{883D3FFA-F6BE-4CBA-8382-F28D6D986843}">
      <dgm:prSet/>
      <dgm:spPr/>
      <dgm:t>
        <a:bodyPr/>
        <a:lstStyle/>
        <a:p>
          <a:endParaRPr lang="hu-HU"/>
        </a:p>
      </dgm:t>
    </dgm:pt>
    <dgm:pt modelId="{3ECB2207-8B28-4B2F-8F8E-1B4D3FBF1FBF}" type="parTrans" cxnId="{883D3FFA-F6BE-4CBA-8382-F28D6D986843}">
      <dgm:prSet/>
      <dgm:spPr/>
      <dgm:t>
        <a:bodyPr/>
        <a:lstStyle/>
        <a:p>
          <a:endParaRPr lang="hu-HU"/>
        </a:p>
      </dgm:t>
    </dgm:pt>
    <dgm:pt modelId="{4AF343B4-59F0-48C4-B7BE-8538B753B0C6}">
      <dgm:prSet phldrT="[Szöveg]"/>
      <dgm:spPr/>
      <dgm:t>
        <a:bodyPr/>
        <a:lstStyle/>
        <a:p>
          <a:r>
            <a:rPr lang="hu-HU" dirty="0" smtClean="0"/>
            <a:t>Audit </a:t>
          </a:r>
          <a:r>
            <a:rPr lang="hu-HU" dirty="0" err="1" smtClean="0"/>
            <a:t>committee</a:t>
          </a:r>
          <a:r>
            <a:rPr lang="hu-HU" dirty="0" smtClean="0"/>
            <a:t> </a:t>
          </a:r>
          <a:r>
            <a:rPr lang="hu-HU" dirty="0" err="1" smtClean="0"/>
            <a:t>decision</a:t>
          </a:r>
          <a:endParaRPr lang="hu-HU" dirty="0"/>
        </a:p>
      </dgm:t>
    </dgm:pt>
    <dgm:pt modelId="{AE140D31-CC24-41FB-8C81-DB5812DA0A4E}" type="sibTrans" cxnId="{BDAADBF2-FA00-4C20-B25B-0E2B01CB1103}">
      <dgm:prSet/>
      <dgm:spPr/>
      <dgm:t>
        <a:bodyPr/>
        <a:lstStyle/>
        <a:p>
          <a:endParaRPr lang="hu-HU"/>
        </a:p>
      </dgm:t>
    </dgm:pt>
    <dgm:pt modelId="{CB22FE8D-50D0-4F53-8F6C-1E8F3FEBD5B6}" type="parTrans" cxnId="{BDAADBF2-FA00-4C20-B25B-0E2B01CB1103}">
      <dgm:prSet/>
      <dgm:spPr/>
      <dgm:t>
        <a:bodyPr/>
        <a:lstStyle/>
        <a:p>
          <a:endParaRPr lang="hu-HU"/>
        </a:p>
      </dgm:t>
    </dgm:pt>
    <dgm:pt modelId="{4F5A963A-B2E5-4DDA-9E66-7C96F5047073}" type="pres">
      <dgm:prSet presAssocID="{10DC6C74-281E-467C-A230-CEFBF32A2479}" presName="Name0" presStyleCnt="0">
        <dgm:presLayoutVars>
          <dgm:dir/>
          <dgm:animLvl val="lvl"/>
          <dgm:resizeHandles val="exact"/>
        </dgm:presLayoutVars>
      </dgm:prSet>
      <dgm:spPr/>
    </dgm:pt>
    <dgm:pt modelId="{695E120F-91AB-4156-B78A-B83262C3D063}" type="pres">
      <dgm:prSet presAssocID="{6F5DEDE4-D78E-4401-BC76-E265973C3E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138C3F-4090-4E7A-A7FE-A6025E5CFF91}" type="pres">
      <dgm:prSet presAssocID="{926679EA-5424-4314-A00C-0F494360234D}" presName="parTxOnlySpace" presStyleCnt="0"/>
      <dgm:spPr/>
    </dgm:pt>
    <dgm:pt modelId="{139A2C46-6F45-4532-B4B3-E83F32C4DD4E}" type="pres">
      <dgm:prSet presAssocID="{6BA7055E-E0B3-4647-AE5A-4A35169A22A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ED1CDC-DC33-4789-82FF-7B0F961A715A}" type="pres">
      <dgm:prSet presAssocID="{C9AB4171-7D0C-4C09-9FAC-4D8D0E130FF5}" presName="parTxOnlySpace" presStyleCnt="0"/>
      <dgm:spPr/>
    </dgm:pt>
    <dgm:pt modelId="{0E9B4181-7026-493C-8572-5E13266B9A08}" type="pres">
      <dgm:prSet presAssocID="{4AF343B4-59F0-48C4-B7BE-8538B753B0C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28CF2F4-C2F0-4AFE-9545-92BE199E2E6F}" type="presOf" srcId="{6F5DEDE4-D78E-4401-BC76-E265973C3E3D}" destId="{695E120F-91AB-4156-B78A-B83262C3D063}" srcOrd="0" destOrd="0" presId="urn:microsoft.com/office/officeart/2005/8/layout/chevron1"/>
    <dgm:cxn modelId="{883D3FFA-F6BE-4CBA-8382-F28D6D986843}" srcId="{10DC6C74-281E-467C-A230-CEFBF32A2479}" destId="{6BA7055E-E0B3-4647-AE5A-4A35169A22AF}" srcOrd="1" destOrd="0" parTransId="{3ECB2207-8B28-4B2F-8F8E-1B4D3FBF1FBF}" sibTransId="{C9AB4171-7D0C-4C09-9FAC-4D8D0E130FF5}"/>
    <dgm:cxn modelId="{8CACD284-BE4B-4B6C-A590-4F0E24F794E9}" type="presOf" srcId="{10DC6C74-281E-467C-A230-CEFBF32A2479}" destId="{4F5A963A-B2E5-4DDA-9E66-7C96F5047073}" srcOrd="0" destOrd="0" presId="urn:microsoft.com/office/officeart/2005/8/layout/chevron1"/>
    <dgm:cxn modelId="{3C95938E-DEBE-493D-86DF-ADEB2727FF17}" type="presOf" srcId="{6BA7055E-E0B3-4647-AE5A-4A35169A22AF}" destId="{139A2C46-6F45-4532-B4B3-E83F32C4DD4E}" srcOrd="0" destOrd="0" presId="urn:microsoft.com/office/officeart/2005/8/layout/chevron1"/>
    <dgm:cxn modelId="{BDAADBF2-FA00-4C20-B25B-0E2B01CB1103}" srcId="{10DC6C74-281E-467C-A230-CEFBF32A2479}" destId="{4AF343B4-59F0-48C4-B7BE-8538B753B0C6}" srcOrd="2" destOrd="0" parTransId="{CB22FE8D-50D0-4F53-8F6C-1E8F3FEBD5B6}" sibTransId="{AE140D31-CC24-41FB-8C81-DB5812DA0A4E}"/>
    <dgm:cxn modelId="{216A2825-8325-4255-8ADF-7FB7DB9397E9}" type="presOf" srcId="{4AF343B4-59F0-48C4-B7BE-8538B753B0C6}" destId="{0E9B4181-7026-493C-8572-5E13266B9A08}" srcOrd="0" destOrd="0" presId="urn:microsoft.com/office/officeart/2005/8/layout/chevron1"/>
    <dgm:cxn modelId="{6E784275-5BEB-4C5C-B958-67DD6EE497F0}" srcId="{10DC6C74-281E-467C-A230-CEFBF32A2479}" destId="{6F5DEDE4-D78E-4401-BC76-E265973C3E3D}" srcOrd="0" destOrd="0" parTransId="{AA2C3548-522D-45F0-85C6-7D81180F6D84}" sibTransId="{926679EA-5424-4314-A00C-0F494360234D}"/>
    <dgm:cxn modelId="{3C518C9C-ECF2-4605-BACF-ECB7C2882A24}" type="presParOf" srcId="{4F5A963A-B2E5-4DDA-9E66-7C96F5047073}" destId="{695E120F-91AB-4156-B78A-B83262C3D063}" srcOrd="0" destOrd="0" presId="urn:microsoft.com/office/officeart/2005/8/layout/chevron1"/>
    <dgm:cxn modelId="{DFB25ECB-2877-4EC7-8FCB-DC10F8B6291A}" type="presParOf" srcId="{4F5A963A-B2E5-4DDA-9E66-7C96F5047073}" destId="{91138C3F-4090-4E7A-A7FE-A6025E5CFF91}" srcOrd="1" destOrd="0" presId="urn:microsoft.com/office/officeart/2005/8/layout/chevron1"/>
    <dgm:cxn modelId="{FD1BE7C6-4E80-4D00-A8E7-73F8309B8D61}" type="presParOf" srcId="{4F5A963A-B2E5-4DDA-9E66-7C96F5047073}" destId="{139A2C46-6F45-4532-B4B3-E83F32C4DD4E}" srcOrd="2" destOrd="0" presId="urn:microsoft.com/office/officeart/2005/8/layout/chevron1"/>
    <dgm:cxn modelId="{79C3FBD6-2750-43FE-B250-597E793B5CE1}" type="presParOf" srcId="{4F5A963A-B2E5-4DDA-9E66-7C96F5047073}" destId="{CEED1CDC-DC33-4789-82FF-7B0F961A715A}" srcOrd="3" destOrd="0" presId="urn:microsoft.com/office/officeart/2005/8/layout/chevron1"/>
    <dgm:cxn modelId="{A9A2E759-297A-42EF-AF11-D449B7BB6E73}" type="presParOf" srcId="{4F5A963A-B2E5-4DDA-9E66-7C96F5047073}" destId="{0E9B4181-7026-493C-8572-5E13266B9A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120F-91AB-4156-B78A-B83262C3D063}">
      <dsp:nvSpPr>
        <dsp:cNvPr id="0" name=""/>
        <dsp:cNvSpPr/>
      </dsp:nvSpPr>
      <dsp:spPr>
        <a:xfrm>
          <a:off x="2531" y="1887065"/>
          <a:ext cx="3084248" cy="123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err="1" smtClean="0"/>
            <a:t>Self</a:t>
          </a:r>
          <a:r>
            <a:rPr lang="hu-HU" sz="2700" kern="1200" dirty="0" smtClean="0"/>
            <a:t> audit</a:t>
          </a:r>
          <a:endParaRPr lang="hu-HU" sz="2700" kern="1200" dirty="0"/>
        </a:p>
      </dsp:txBody>
      <dsp:txXfrm>
        <a:off x="619381" y="1887065"/>
        <a:ext cx="1850549" cy="1233699"/>
      </dsp:txXfrm>
    </dsp:sp>
    <dsp:sp modelId="{139A2C46-6F45-4532-B4B3-E83F32C4DD4E}">
      <dsp:nvSpPr>
        <dsp:cNvPr id="0" name=""/>
        <dsp:cNvSpPr/>
      </dsp:nvSpPr>
      <dsp:spPr>
        <a:xfrm>
          <a:off x="2778355" y="1887065"/>
          <a:ext cx="3084248" cy="123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err="1" smtClean="0"/>
            <a:t>On-site</a:t>
          </a:r>
          <a:r>
            <a:rPr lang="hu-HU" sz="2700" kern="1200" dirty="0" smtClean="0"/>
            <a:t> </a:t>
          </a:r>
          <a:r>
            <a:rPr lang="hu-HU" sz="2700" kern="1200" dirty="0" err="1" smtClean="0"/>
            <a:t>control</a:t>
          </a:r>
          <a:endParaRPr lang="hu-HU" sz="2700" kern="1200" dirty="0"/>
        </a:p>
      </dsp:txBody>
      <dsp:txXfrm>
        <a:off x="3395205" y="1887065"/>
        <a:ext cx="1850549" cy="1233699"/>
      </dsp:txXfrm>
    </dsp:sp>
    <dsp:sp modelId="{0E9B4181-7026-493C-8572-5E13266B9A08}">
      <dsp:nvSpPr>
        <dsp:cNvPr id="0" name=""/>
        <dsp:cNvSpPr/>
      </dsp:nvSpPr>
      <dsp:spPr>
        <a:xfrm>
          <a:off x="5554179" y="1887065"/>
          <a:ext cx="3084248" cy="1233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Audit </a:t>
          </a:r>
          <a:r>
            <a:rPr lang="hu-HU" sz="2700" kern="1200" dirty="0" err="1" smtClean="0"/>
            <a:t>committee</a:t>
          </a:r>
          <a:r>
            <a:rPr lang="hu-HU" sz="2700" kern="1200" dirty="0" smtClean="0"/>
            <a:t> </a:t>
          </a:r>
          <a:r>
            <a:rPr lang="hu-HU" sz="2700" kern="1200" dirty="0" err="1" smtClean="0"/>
            <a:t>decision</a:t>
          </a:r>
          <a:endParaRPr lang="hu-HU" sz="2700" kern="1200" dirty="0"/>
        </a:p>
      </dsp:txBody>
      <dsp:txXfrm>
        <a:off x="6171029" y="1887065"/>
        <a:ext cx="1850549" cy="123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EDF1-D140-4CE6-9448-9A4BC472D390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D53-F85C-4BA3-B3B5-DDBE59B362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56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DFD53-F85C-4BA3-B3B5-DDBE59B3629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43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DFD53-F85C-4BA3-B3B5-DDBE59B3629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1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8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6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5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9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5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5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6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2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EFC6-0A38-4829-83ED-16C06FF38A86}" type="datetimeFigureOut">
              <a:rPr lang="hu-HU" smtClean="0"/>
              <a:t>2013.06.18.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4EA8-2149-40E2-8CE4-2B8E58B10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20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telstars.hu/" TargetMode="External"/><Relationship Id="rId5" Type="http://schemas.openxmlformats.org/officeDocument/2006/relationships/hyperlink" Target="http://www.hah.hu/" TargetMode="External"/><Relationship Id="rId4" Type="http://schemas.openxmlformats.org/officeDocument/2006/relationships/hyperlink" Target="mailto:attila.lukacs@hah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3789040"/>
            <a:ext cx="8856984" cy="1326009"/>
          </a:xfrm>
        </p:spPr>
        <p:txBody>
          <a:bodyPr>
            <a:normAutofit fontScale="90000"/>
          </a:bodyPr>
          <a:lstStyle/>
          <a:p>
            <a:r>
              <a:rPr lang="hu-HU" sz="5300" b="1" dirty="0" smtClean="0">
                <a:solidFill>
                  <a:schemeClr val="accent1"/>
                </a:solidFill>
              </a:rPr>
              <a:t>HOTELSTARS</a:t>
            </a:r>
            <a:r>
              <a:rPr lang="hu-HU" sz="4900" b="1" dirty="0" smtClean="0">
                <a:solidFill>
                  <a:schemeClr val="accent1"/>
                </a:solidFill>
              </a:rPr>
              <a:t/>
            </a:r>
            <a:br>
              <a:rPr lang="hu-HU" sz="4900" b="1" dirty="0" smtClean="0">
                <a:solidFill>
                  <a:schemeClr val="accent1"/>
                </a:solidFill>
              </a:rPr>
            </a:br>
            <a:r>
              <a:rPr lang="hu-HU" sz="3600" b="1" dirty="0" err="1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H</a:t>
            </a:r>
            <a:r>
              <a:rPr lang="hu-HU" sz="3600" b="1" dirty="0" err="1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armonized</a:t>
            </a:r>
            <a:r>
              <a:rPr lang="hu-HU" sz="3600" b="1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 European </a:t>
            </a:r>
            <a:r>
              <a:rPr lang="hu-HU" sz="3600" b="1" dirty="0" err="1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classification</a:t>
            </a:r>
            <a:r>
              <a:rPr lang="hu-HU" sz="3600" b="1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hu-HU" sz="3600" b="1" dirty="0" err="1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system</a:t>
            </a:r>
            <a:r>
              <a:rPr lang="hu-HU" sz="3600" b="1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hu-HU" b="1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  <a:t/>
            </a:r>
            <a:br>
              <a:rPr lang="hu-HU" b="1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552728" cy="1752600"/>
          </a:xfrm>
        </p:spPr>
        <p:txBody>
          <a:bodyPr>
            <a:norm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8th SESSION OF 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CROATIAN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 ON TOURISM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June 2013</a:t>
            </a:r>
          </a:p>
          <a:p>
            <a:pPr algn="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Lukács Attila</a:t>
            </a:r>
          </a:p>
          <a:p>
            <a:pPr algn="r"/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Hotel &amp; Restaurant </a:t>
            </a:r>
            <a:r>
              <a:rPr lang="hu-H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cdn6.germany.travel/media/content/trade/sales_guide/0604_dehoga/header_Hotelstars_Glocke_656x49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 bwMode="auto">
          <a:xfrm>
            <a:off x="755576" y="1387475"/>
            <a:ext cx="7632848" cy="2088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D:\Képek\MSZÉSZ logo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0445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13176"/>
            <a:ext cx="2232248" cy="11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82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73498"/>
            <a:ext cx="8640960" cy="53678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500" b="1" dirty="0" smtClean="0">
                <a:solidFill>
                  <a:schemeClr val="accent1"/>
                </a:solidFill>
              </a:rPr>
              <a:t>HOTELSTARS UNION – HUNGARY</a:t>
            </a:r>
          </a:p>
          <a:p>
            <a:pPr marL="0" indent="0" algn="just">
              <a:buNone/>
            </a:pP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classifications</a:t>
            </a:r>
            <a:r>
              <a:rPr lang="hu-HU" dirty="0" smtClean="0"/>
              <a:t> </a:t>
            </a:r>
            <a:r>
              <a:rPr lang="hu-HU" dirty="0"/>
              <a:t>-  </a:t>
            </a:r>
            <a:r>
              <a:rPr lang="hu-HU" b="1" dirty="0" smtClean="0"/>
              <a:t>November</a:t>
            </a:r>
            <a:r>
              <a:rPr lang="hu-HU" dirty="0" smtClean="0"/>
              <a:t> </a:t>
            </a:r>
            <a:r>
              <a:rPr lang="hu-HU" b="1" dirty="0" smtClean="0"/>
              <a:t>2010. </a:t>
            </a:r>
            <a:endParaRPr lang="hu-HU" b="1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sz="2800" dirty="0" smtClean="0"/>
          </a:p>
          <a:p>
            <a:pPr marL="0" indent="0" algn="just">
              <a:buNone/>
            </a:pPr>
            <a:endParaRPr lang="hu-HU" sz="2800" b="1" dirty="0" smtClean="0"/>
          </a:p>
          <a:p>
            <a:pPr marL="0" indent="0" algn="just">
              <a:buNone/>
            </a:pPr>
            <a:r>
              <a:rPr lang="hu-HU" sz="2800" b="1" dirty="0" err="1" smtClean="0"/>
              <a:t>Current</a:t>
            </a:r>
            <a:r>
              <a:rPr lang="hu-HU" sz="2800" b="1" dirty="0" smtClean="0"/>
              <a:t> status:</a:t>
            </a:r>
          </a:p>
          <a:p>
            <a:pPr marL="0" indent="0" algn="just">
              <a:buNone/>
            </a:pPr>
            <a:endParaRPr lang="hu-HU" sz="900" b="1" dirty="0" smtClean="0"/>
          </a:p>
          <a:p>
            <a:pPr marL="0" indent="0" algn="just">
              <a:buNone/>
            </a:pPr>
            <a:r>
              <a:rPr lang="hu-HU" sz="2800" dirty="0" smtClean="0"/>
              <a:t>Hungary </a:t>
            </a:r>
            <a:r>
              <a:rPr lang="hu-HU" sz="2800" dirty="0"/>
              <a:t>– </a:t>
            </a:r>
            <a:r>
              <a:rPr lang="hu-HU" sz="2800" b="1" dirty="0" smtClean="0"/>
              <a:t>870 </a:t>
            </a:r>
            <a:r>
              <a:rPr lang="hu-HU" sz="2800" b="1" dirty="0" err="1" smtClean="0"/>
              <a:t>hotels</a:t>
            </a:r>
            <a:endParaRPr lang="hu-HU" sz="2800" b="1" dirty="0"/>
          </a:p>
          <a:p>
            <a:pPr marL="0" indent="0" algn="just">
              <a:buNone/>
            </a:pPr>
            <a:r>
              <a:rPr lang="hu-HU" sz="2800" b="1" dirty="0" err="1" smtClean="0">
                <a:solidFill>
                  <a:srgbClr val="FF0000"/>
                </a:solidFill>
              </a:rPr>
              <a:t>Registered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: </a:t>
            </a:r>
            <a:r>
              <a:rPr lang="hu-HU" sz="2800" dirty="0"/>
              <a:t>	</a:t>
            </a:r>
            <a:r>
              <a:rPr lang="hu-HU" sz="2800" b="1" dirty="0" smtClean="0">
                <a:solidFill>
                  <a:srgbClr val="FF0000"/>
                </a:solidFill>
              </a:rPr>
              <a:t>479</a:t>
            </a:r>
            <a:endParaRPr lang="hu-H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hu-HU" sz="2800" b="1" dirty="0" err="1" smtClean="0">
                <a:solidFill>
                  <a:srgbClr val="FF0000"/>
                </a:solidFill>
              </a:rPr>
              <a:t>Classified</a:t>
            </a:r>
            <a:r>
              <a:rPr lang="hu-HU" sz="2800" dirty="0" smtClean="0"/>
              <a:t> </a:t>
            </a:r>
            <a:r>
              <a:rPr lang="hu-HU" sz="2800" dirty="0"/>
              <a:t>: 	</a:t>
            </a:r>
            <a:r>
              <a:rPr lang="hu-HU" sz="2800" b="1" dirty="0" smtClean="0">
                <a:solidFill>
                  <a:srgbClr val="FF0000"/>
                </a:solidFill>
              </a:rPr>
              <a:t>333</a:t>
            </a:r>
            <a:endParaRPr lang="hu-H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hu-HU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29049"/>
              </p:ext>
            </p:extLst>
          </p:nvPr>
        </p:nvGraphicFramePr>
        <p:xfrm>
          <a:off x="215516" y="2492896"/>
          <a:ext cx="8712968" cy="243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56484"/>
                <a:gridCol w="4356484"/>
              </a:tblGrid>
              <a:tr h="480526">
                <a:tc>
                  <a:txBody>
                    <a:bodyPr/>
                    <a:lstStyle/>
                    <a:p>
                      <a:pPr algn="l"/>
                      <a:r>
                        <a:rPr lang="hu-HU" sz="2800" dirty="0" err="1" smtClean="0">
                          <a:solidFill>
                            <a:schemeClr val="lt1"/>
                          </a:solidFill>
                        </a:rPr>
                        <a:t>Previous</a:t>
                      </a:r>
                      <a:r>
                        <a:rPr lang="hu-HU" sz="280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hu-HU" sz="2800" baseline="0" dirty="0" err="1" smtClean="0">
                          <a:solidFill>
                            <a:schemeClr val="lt1"/>
                          </a:solidFill>
                        </a:rPr>
                        <a:t>system</a:t>
                      </a:r>
                      <a:endParaRPr lang="hu-H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dirty="0" smtClean="0">
                          <a:ln>
                            <a:noFill/>
                          </a:ln>
                        </a:rPr>
                        <a:t>HOTELSTARS</a:t>
                      </a:r>
                      <a:endParaRPr lang="hu-HU" sz="2800" dirty="0">
                        <a:ln>
                          <a:noFill/>
                        </a:ln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65299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Based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only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on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self-audit</a:t>
                      </a:r>
                      <a:endParaRPr lang="hu-HU" sz="2000" dirty="0" smtClean="0"/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dirty="0" err="1" smtClean="0"/>
                        <a:t>One-time</a:t>
                      </a:r>
                      <a:endParaRPr lang="hu-HU" sz="2000" dirty="0" smtClean="0"/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dirty="0" err="1" smtClean="0"/>
                        <a:t>Poor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control</a:t>
                      </a:r>
                      <a:r>
                        <a:rPr lang="hu-HU" sz="2000" dirty="0" smtClean="0"/>
                        <a:t> – </a:t>
                      </a:r>
                      <a:r>
                        <a:rPr lang="hu-HU" sz="2000" dirty="0" err="1" smtClean="0"/>
                        <a:t>quality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leeway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dirty="0" err="1" smtClean="0"/>
                        <a:t>Self</a:t>
                      </a:r>
                      <a:r>
                        <a:rPr lang="hu-HU" sz="2000" baseline="0" dirty="0" err="1" smtClean="0"/>
                        <a:t>-audit</a:t>
                      </a:r>
                      <a:r>
                        <a:rPr lang="hu-HU" sz="2000" dirty="0" smtClean="0"/>
                        <a:t>, 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…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On-site</a:t>
                      </a: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</a:t>
                      </a:r>
                      <a:endParaRPr lang="hu-HU" sz="2000" baseline="0" dirty="0" smtClean="0"/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lang="hu-HU" sz="20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Voluntary</a:t>
                      </a:r>
                      <a:r>
                        <a:rPr lang="hu-HU" sz="2000" baseline="0" dirty="0" smtClean="0"/>
                        <a:t> 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Consumer</a:t>
                      </a: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Protection</a:t>
                      </a: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Authority</a:t>
                      </a:r>
                      <a:r>
                        <a:rPr lang="hu-H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hu-H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control</a:t>
                      </a:r>
                      <a:endParaRPr lang="hu-H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1373498"/>
            <a:ext cx="8604447" cy="543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err="1" smtClean="0">
                <a:solidFill>
                  <a:schemeClr val="accent1"/>
                </a:solidFill>
              </a:rPr>
              <a:t>Common</a:t>
            </a:r>
            <a:r>
              <a:rPr lang="hu-HU" sz="2800" b="1" dirty="0" smtClean="0">
                <a:solidFill>
                  <a:schemeClr val="accent1"/>
                </a:solidFill>
              </a:rPr>
              <a:t> </a:t>
            </a:r>
            <a:r>
              <a:rPr lang="hu-HU" sz="2800" b="1" dirty="0" err="1" smtClean="0">
                <a:solidFill>
                  <a:schemeClr val="accent1"/>
                </a:solidFill>
              </a:rPr>
              <a:t>operation</a:t>
            </a:r>
            <a:r>
              <a:rPr lang="hu-HU" sz="2800" b="1" dirty="0" smtClean="0">
                <a:solidFill>
                  <a:schemeClr val="accent1"/>
                </a:solidFill>
              </a:rPr>
              <a:t> of </a:t>
            </a:r>
            <a:r>
              <a:rPr lang="hu-HU" sz="2800" b="1" dirty="0" err="1" smtClean="0">
                <a:solidFill>
                  <a:schemeClr val="accent1"/>
                </a:solidFill>
              </a:rPr>
              <a:t>the</a:t>
            </a:r>
            <a:r>
              <a:rPr lang="hu-HU" sz="2800" b="1" dirty="0" smtClean="0">
                <a:solidFill>
                  <a:schemeClr val="accent1"/>
                </a:solidFill>
              </a:rPr>
              <a:t> </a:t>
            </a:r>
            <a:r>
              <a:rPr lang="hu-HU" sz="2800" b="1" dirty="0" err="1" smtClean="0">
                <a:solidFill>
                  <a:schemeClr val="accent1"/>
                </a:solidFill>
              </a:rPr>
              <a:t>classification</a:t>
            </a:r>
            <a:r>
              <a:rPr lang="hu-HU" sz="2800" b="1" dirty="0" smtClean="0">
                <a:solidFill>
                  <a:schemeClr val="accent1"/>
                </a:solidFill>
              </a:rPr>
              <a:t> </a:t>
            </a:r>
            <a:r>
              <a:rPr lang="hu-HU" sz="2800" b="1" dirty="0" err="1" smtClean="0">
                <a:solidFill>
                  <a:schemeClr val="accent1"/>
                </a:solidFill>
              </a:rPr>
              <a:t>system</a:t>
            </a:r>
            <a:r>
              <a:rPr lang="hu-HU" sz="2800" b="1" dirty="0" smtClean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hu-HU" sz="2800" b="1" dirty="0" err="1" smtClean="0"/>
              <a:t>Ministry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for</a:t>
            </a:r>
            <a:r>
              <a:rPr lang="hu-HU" sz="2800" b="1" dirty="0" smtClean="0"/>
              <a:t> National </a:t>
            </a:r>
            <a:r>
              <a:rPr lang="hu-HU" sz="2800" b="1" dirty="0" err="1" smtClean="0"/>
              <a:t>Economy</a:t>
            </a:r>
            <a:r>
              <a:rPr lang="hu-HU" sz="2800" b="1" dirty="0" smtClean="0"/>
              <a:t>           </a:t>
            </a:r>
            <a:r>
              <a:rPr lang="hu-HU" sz="2800" b="1" dirty="0" err="1" smtClean="0"/>
              <a:t>Hungarian</a:t>
            </a:r>
            <a:r>
              <a:rPr lang="hu-HU" sz="2800" b="1" dirty="0" smtClean="0"/>
              <a:t> Hotel &amp; Restaurant </a:t>
            </a:r>
            <a:r>
              <a:rPr lang="hu-HU" sz="2800" b="1" dirty="0" err="1" smtClean="0"/>
              <a:t>Association</a:t>
            </a:r>
            <a:endParaRPr lang="hu-HU" sz="2800" b="1" dirty="0" smtClean="0"/>
          </a:p>
          <a:p>
            <a:pPr marL="0" indent="0">
              <a:buNone/>
            </a:pPr>
            <a:r>
              <a:rPr lang="hu-HU" sz="2800" b="1" dirty="0" err="1" smtClean="0">
                <a:solidFill>
                  <a:schemeClr val="accent1"/>
                </a:solidFill>
              </a:rPr>
              <a:t>Content</a:t>
            </a:r>
            <a:r>
              <a:rPr lang="hu-HU" sz="2800" b="1" dirty="0" smtClean="0">
                <a:solidFill>
                  <a:schemeClr val="accent1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hu-HU" sz="2400" dirty="0" smtClean="0"/>
              <a:t>HOTELSTARS – National </a:t>
            </a:r>
            <a:r>
              <a:rPr lang="hu-HU" sz="2400" dirty="0" err="1" smtClean="0"/>
              <a:t>Label</a:t>
            </a:r>
            <a:endParaRPr lang="hu-HU" sz="2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hu-HU" sz="2400" dirty="0" err="1" smtClean="0"/>
              <a:t>Unified</a:t>
            </a:r>
            <a:r>
              <a:rPr lang="hu-HU" sz="2400" dirty="0" smtClean="0"/>
              <a:t> metal </a:t>
            </a:r>
            <a:r>
              <a:rPr lang="hu-HU" sz="2400" dirty="0" err="1" smtClean="0"/>
              <a:t>sign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Hotelstars Union (</a:t>
            </a:r>
            <a:r>
              <a:rPr lang="hu-HU" sz="2400" dirty="0">
                <a:sym typeface="Wingdings" pitchFamily="2" charset="2"/>
              </a:rPr>
              <a:t>Hotelstars Union, </a:t>
            </a:r>
            <a:r>
              <a:rPr lang="hu-HU" sz="2400" dirty="0" smtClean="0">
                <a:sym typeface="Wingdings" pitchFamily="2" charset="2"/>
              </a:rPr>
              <a:t>MNE - HHRA </a:t>
            </a:r>
            <a:r>
              <a:rPr lang="hu-HU" sz="2400" dirty="0" err="1" smtClean="0">
                <a:sym typeface="Wingdings" pitchFamily="2" charset="2"/>
              </a:rPr>
              <a:t>logo</a:t>
            </a:r>
            <a:r>
              <a:rPr lang="hu-HU" sz="2400" dirty="0" smtClean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hu-HU" sz="2400" dirty="0" err="1" smtClean="0"/>
              <a:t>Quality</a:t>
            </a:r>
            <a:r>
              <a:rPr lang="hu-HU" sz="2400" dirty="0" smtClean="0"/>
              <a:t> </a:t>
            </a:r>
            <a:r>
              <a:rPr lang="hu-HU" sz="2400" dirty="0" err="1" smtClean="0"/>
              <a:t>level</a:t>
            </a:r>
            <a:r>
              <a:rPr lang="hu-HU" sz="2400" dirty="0" smtClean="0"/>
              <a:t> </a:t>
            </a:r>
            <a:r>
              <a:rPr lang="hu-HU" sz="2400" dirty="0" err="1" smtClean="0"/>
              <a:t>increase</a:t>
            </a:r>
            <a:r>
              <a:rPr lang="hu-HU" sz="2400" dirty="0" smtClean="0"/>
              <a:t> of </a:t>
            </a:r>
            <a:r>
              <a:rPr lang="hu-HU" sz="2400" dirty="0" err="1" smtClean="0"/>
              <a:t>hotels</a:t>
            </a:r>
            <a:endParaRPr lang="hu-HU" sz="2400" dirty="0" smtClean="0"/>
          </a:p>
          <a:p>
            <a:pPr lvl="1">
              <a:buFont typeface="Wingdings" pitchFamily="2" charset="2"/>
              <a:buChar char="Ø"/>
            </a:pPr>
            <a:r>
              <a:rPr lang="hu-HU" sz="2400" dirty="0" err="1" smtClean="0"/>
              <a:t>Consumer</a:t>
            </a:r>
            <a:r>
              <a:rPr lang="hu-HU" sz="2400" dirty="0" smtClean="0"/>
              <a:t> </a:t>
            </a:r>
            <a:r>
              <a:rPr lang="hu-HU" sz="2400" dirty="0" err="1" smtClean="0"/>
              <a:t>protection</a:t>
            </a:r>
            <a:r>
              <a:rPr lang="hu-HU" sz="2400" dirty="0" smtClean="0"/>
              <a:t>/</a:t>
            </a:r>
            <a:r>
              <a:rPr lang="hu-HU" sz="2400" dirty="0" err="1" smtClean="0"/>
              <a:t>orientation</a:t>
            </a:r>
            <a:endParaRPr lang="hu-HU" sz="2400" dirty="0" smtClean="0"/>
          </a:p>
          <a:p>
            <a:pPr>
              <a:buFontTx/>
              <a:buChar char="-"/>
            </a:pPr>
            <a:endParaRPr lang="hu-HU" sz="2800" dirty="0" smtClean="0"/>
          </a:p>
          <a:p>
            <a:pPr marL="0" indent="0">
              <a:buNone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  <a:p>
            <a:pPr marL="0" indent="0">
              <a:buNone/>
            </a:pPr>
            <a:endParaRPr lang="hu-HU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8076" r="12631" b="4220"/>
          <a:stretch/>
        </p:blipFill>
        <p:spPr bwMode="auto">
          <a:xfrm>
            <a:off x="5898193" y="4941168"/>
            <a:ext cx="2535382" cy="17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lra-jobbra nyíl 6"/>
          <p:cNvSpPr/>
          <p:nvPr/>
        </p:nvSpPr>
        <p:spPr>
          <a:xfrm>
            <a:off x="4860032" y="2069567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8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inauralbrains.com/wp-content/uploads/2012/07/succe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9" y="1628800"/>
            <a:ext cx="886883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sz="3500" b="1" dirty="0" err="1" smtClean="0">
                <a:solidFill>
                  <a:schemeClr val="bg1"/>
                </a:solidFill>
              </a:rPr>
              <a:t>Fulfill</a:t>
            </a:r>
            <a:r>
              <a:rPr lang="hu-HU" sz="3500" b="1" dirty="0" smtClean="0">
                <a:solidFill>
                  <a:schemeClr val="bg1"/>
                </a:solidFill>
              </a:rPr>
              <a:t> </a:t>
            </a:r>
            <a:r>
              <a:rPr lang="hu-HU" sz="3500" b="1" dirty="0" err="1" smtClean="0">
                <a:solidFill>
                  <a:schemeClr val="bg1"/>
                </a:solidFill>
              </a:rPr>
              <a:t>criteria</a:t>
            </a:r>
            <a:endParaRPr lang="hu-HU" sz="35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3500" b="1" u="sng" dirty="0" smtClean="0">
                <a:solidFill>
                  <a:schemeClr val="bg1"/>
                </a:solidFill>
              </a:rPr>
              <a:t>+ </a:t>
            </a:r>
            <a:r>
              <a:rPr lang="hu-HU" sz="3500" b="1" u="sng" dirty="0" err="1" smtClean="0">
                <a:solidFill>
                  <a:schemeClr val="bg1"/>
                </a:solidFill>
              </a:rPr>
              <a:t>Quality</a:t>
            </a:r>
            <a:r>
              <a:rPr lang="hu-HU" sz="3500" b="1" u="sng" dirty="0" smtClean="0">
                <a:solidFill>
                  <a:schemeClr val="bg1"/>
                </a:solidFill>
              </a:rPr>
              <a:t> </a:t>
            </a:r>
            <a:r>
              <a:rPr lang="hu-HU" sz="3500" b="1" u="sng" dirty="0" err="1" smtClean="0">
                <a:solidFill>
                  <a:schemeClr val="bg1"/>
                </a:solidFill>
              </a:rPr>
              <a:t>level</a:t>
            </a:r>
            <a:r>
              <a:rPr lang="hu-HU" sz="3500" b="1" u="sng" dirty="0" smtClean="0">
                <a:solidFill>
                  <a:schemeClr val="bg1"/>
                </a:solidFill>
              </a:rPr>
              <a:t> </a:t>
            </a:r>
            <a:r>
              <a:rPr lang="hu-HU" sz="3500" b="1" u="sng" dirty="0" err="1" smtClean="0">
                <a:solidFill>
                  <a:schemeClr val="bg1"/>
                </a:solidFill>
              </a:rPr>
              <a:t>increase</a:t>
            </a:r>
            <a:endParaRPr lang="hu-HU" sz="3500" b="1" u="sng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hu-HU" sz="3500" b="1" dirty="0" smtClean="0">
                <a:solidFill>
                  <a:schemeClr val="bg1"/>
                </a:solidFill>
              </a:rPr>
              <a:t>= </a:t>
            </a:r>
            <a:r>
              <a:rPr lang="hu-HU" sz="3500" b="1" dirty="0" err="1" smtClean="0">
                <a:solidFill>
                  <a:schemeClr val="bg1"/>
                </a:solidFill>
              </a:rPr>
              <a:t>Guaranteed</a:t>
            </a:r>
            <a:r>
              <a:rPr lang="hu-HU" sz="3500" b="1" dirty="0" smtClean="0">
                <a:solidFill>
                  <a:schemeClr val="bg1"/>
                </a:solidFill>
              </a:rPr>
              <a:t> </a:t>
            </a:r>
            <a:r>
              <a:rPr lang="hu-HU" sz="3500" b="1" dirty="0" err="1" smtClean="0">
                <a:solidFill>
                  <a:schemeClr val="bg1"/>
                </a:solidFill>
              </a:rPr>
              <a:t>success</a:t>
            </a:r>
            <a:r>
              <a:rPr lang="hu-HU" sz="3500" b="1" dirty="0" smtClean="0">
                <a:solidFill>
                  <a:schemeClr val="bg1"/>
                </a:solidFill>
              </a:rPr>
              <a:t> </a:t>
            </a:r>
            <a:endParaRPr lang="hu-H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1238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000" b="1" dirty="0" err="1" smtClean="0"/>
              <a:t>Thank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you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for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your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attention</a:t>
            </a:r>
            <a:r>
              <a:rPr lang="hu-HU" sz="4000" b="1" dirty="0" smtClean="0"/>
              <a:t>!</a:t>
            </a:r>
          </a:p>
          <a:p>
            <a:pPr marL="0" indent="0" algn="ctr">
              <a:buNone/>
            </a:pPr>
            <a:endParaRPr lang="hu-HU" sz="4400" b="1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/>
              <a:t>E-mail</a:t>
            </a:r>
            <a:r>
              <a:rPr lang="hu-HU" sz="1400" dirty="0"/>
              <a:t>: </a:t>
            </a:r>
            <a:r>
              <a:rPr lang="hu-HU" sz="1400" u="sng" dirty="0" err="1">
                <a:hlinkClick r:id="rId4"/>
              </a:rPr>
              <a:t>attila.lukacs</a:t>
            </a:r>
            <a:r>
              <a:rPr lang="hu-HU" sz="1400" u="sng" dirty="0">
                <a:hlinkClick r:id="rId4"/>
              </a:rPr>
              <a:t>@</a:t>
            </a:r>
            <a:r>
              <a:rPr lang="hu-HU" sz="1400" u="sng" dirty="0" err="1">
                <a:hlinkClick r:id="rId4"/>
              </a:rPr>
              <a:t>hah.hu</a:t>
            </a:r>
            <a:endParaRPr lang="hu-HU" sz="1400" dirty="0"/>
          </a:p>
          <a:p>
            <a:pPr marL="0" indent="0">
              <a:buNone/>
            </a:pPr>
            <a:r>
              <a:rPr lang="hu-HU" sz="1400" dirty="0"/>
              <a:t>Web: </a:t>
            </a:r>
            <a:r>
              <a:rPr lang="hu-HU" sz="1400" u="sng" dirty="0" err="1">
                <a:hlinkClick r:id="rId5"/>
              </a:rPr>
              <a:t>www.hah.hu</a:t>
            </a:r>
            <a:r>
              <a:rPr lang="hu-HU" sz="1400" dirty="0"/>
              <a:t>   </a:t>
            </a:r>
            <a:r>
              <a:rPr lang="hu-HU" sz="1400" u="sng" dirty="0" err="1">
                <a:hlinkClick r:id="rId6"/>
              </a:rPr>
              <a:t>www.hotelstars.hu</a:t>
            </a:r>
            <a:r>
              <a:rPr lang="hu-HU" sz="1400" dirty="0"/>
              <a:t> </a:t>
            </a:r>
          </a:p>
          <a:p>
            <a:pPr marL="0" indent="0">
              <a:buNone/>
            </a:pPr>
            <a:r>
              <a:rPr lang="hu-HU" sz="1400" dirty="0"/>
              <a:t> </a:t>
            </a:r>
          </a:p>
          <a:p>
            <a:pPr marL="0" indent="0">
              <a:buNone/>
            </a:pPr>
            <a:r>
              <a:rPr lang="hu-HU" sz="1400" dirty="0"/>
              <a:t> </a:t>
            </a:r>
          </a:p>
          <a:p>
            <a:pPr marL="0" indent="0">
              <a:buNone/>
            </a:pPr>
            <a:endParaRPr lang="hu-HU" sz="1400" b="1" dirty="0" smtClean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E-mail: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4"/>
              </a:rPr>
              <a:t>attila.lukacs@hah.hu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Web: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5"/>
              </a:rPr>
              <a:t>www.hah.hu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   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6"/>
              </a:rPr>
              <a:t>www.hotelstars.hu</a:t>
            </a: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7013" y="92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2544787" cy="6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HOTELSTARS UNION</a:t>
            </a:r>
            <a:endParaRPr lang="hu-HU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 err="1" smtClean="0"/>
              <a:t>Strategic</a:t>
            </a:r>
            <a:r>
              <a:rPr lang="hu-HU" sz="2800" dirty="0" smtClean="0"/>
              <a:t> </a:t>
            </a:r>
            <a:r>
              <a:rPr lang="hu-HU" sz="2800" dirty="0" err="1" smtClean="0"/>
              <a:t>partnership</a:t>
            </a:r>
            <a:r>
              <a:rPr lang="hu-HU" sz="2800" dirty="0" smtClean="0"/>
              <a:t> – </a:t>
            </a:r>
            <a:r>
              <a:rPr lang="hu-HU" sz="2800" dirty="0" err="1" smtClean="0"/>
              <a:t>for</a:t>
            </a:r>
            <a:r>
              <a:rPr lang="hu-HU" sz="2800" dirty="0" smtClean="0"/>
              <a:t> hotel </a:t>
            </a:r>
            <a:r>
              <a:rPr lang="hu-HU" sz="2800" dirty="0" err="1" smtClean="0"/>
              <a:t>classification</a:t>
            </a:r>
            <a:endParaRPr lang="hu-HU" sz="2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hu-HU" b="1" dirty="0" err="1" smtClean="0">
                <a:solidFill>
                  <a:schemeClr val="accent1"/>
                </a:solidFill>
              </a:rPr>
              <a:t>Founding</a:t>
            </a:r>
            <a:r>
              <a:rPr lang="hu-HU" b="1" dirty="0" smtClean="0">
                <a:solidFill>
                  <a:schemeClr val="accent1"/>
                </a:solidFill>
              </a:rPr>
              <a:t> (December 2009.) </a:t>
            </a:r>
          </a:p>
          <a:p>
            <a:pPr marL="609600" indent="-609600">
              <a:buNone/>
            </a:pPr>
            <a:r>
              <a:rPr lang="hu-HU" sz="2800" b="1" dirty="0" err="1" smtClean="0"/>
              <a:t>Founder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members</a:t>
            </a:r>
            <a:r>
              <a:rPr lang="hu-HU" sz="2800" b="1" dirty="0" smtClean="0"/>
              <a:t> – Hotel </a:t>
            </a:r>
            <a:r>
              <a:rPr lang="hu-HU" sz="2800" b="1" dirty="0" err="1" smtClean="0"/>
              <a:t>Associations</a:t>
            </a:r>
            <a:r>
              <a:rPr lang="hu-HU" sz="2800" b="1" dirty="0" smtClean="0"/>
              <a:t> of </a:t>
            </a:r>
            <a:r>
              <a:rPr lang="hu-HU" sz="2800" dirty="0" smtClean="0"/>
              <a:t> </a:t>
            </a:r>
            <a:r>
              <a:rPr lang="hu-HU" sz="2800" b="1" dirty="0" smtClean="0"/>
              <a:t>7 </a:t>
            </a:r>
            <a:r>
              <a:rPr lang="hu-HU" sz="2800" b="1" dirty="0" err="1" smtClean="0"/>
              <a:t>countries</a:t>
            </a:r>
            <a:endParaRPr lang="hu-HU" sz="2800" b="1" dirty="0" smtClean="0"/>
          </a:p>
          <a:p>
            <a:pPr marL="609600" indent="-609600">
              <a:buNone/>
            </a:pPr>
            <a:r>
              <a:rPr lang="hu-HU" sz="2400" dirty="0" err="1" smtClean="0"/>
              <a:t>Austria</a:t>
            </a:r>
            <a:r>
              <a:rPr lang="hu-HU" sz="2400" dirty="0" smtClean="0"/>
              <a:t>, </a:t>
            </a:r>
            <a:r>
              <a:rPr lang="hu-HU" sz="2400" dirty="0" err="1" smtClean="0"/>
              <a:t>Czech</a:t>
            </a:r>
            <a:r>
              <a:rPr lang="hu-HU" sz="2400" dirty="0" smtClean="0"/>
              <a:t> </a:t>
            </a:r>
            <a:r>
              <a:rPr lang="hu-HU" sz="2400" dirty="0" err="1" smtClean="0"/>
              <a:t>Republic</a:t>
            </a:r>
            <a:r>
              <a:rPr lang="hu-HU" sz="2400" dirty="0" smtClean="0"/>
              <a:t>, </a:t>
            </a:r>
            <a:r>
              <a:rPr lang="hu-HU" sz="2400" dirty="0" err="1" smtClean="0"/>
              <a:t>Germany</a:t>
            </a:r>
            <a:r>
              <a:rPr lang="hu-HU" sz="2400" dirty="0" smtClean="0"/>
              <a:t>, Hungary, </a:t>
            </a:r>
            <a:r>
              <a:rPr lang="hu-HU" sz="2400" dirty="0" err="1" smtClean="0"/>
              <a:t>Netherlands</a:t>
            </a:r>
            <a:r>
              <a:rPr lang="hu-HU" sz="2400" dirty="0" smtClean="0"/>
              <a:t>, </a:t>
            </a:r>
            <a:r>
              <a:rPr lang="hu-HU" sz="2400" dirty="0" err="1" smtClean="0"/>
              <a:t>Sweden</a:t>
            </a:r>
            <a:r>
              <a:rPr lang="hu-HU" sz="2400" dirty="0" smtClean="0"/>
              <a:t>, </a:t>
            </a:r>
            <a:r>
              <a:rPr lang="hu-HU" sz="2400" dirty="0" err="1" smtClean="0"/>
              <a:t>Switzerland</a:t>
            </a:r>
            <a:r>
              <a:rPr lang="hu-HU" sz="2400" dirty="0" smtClean="0"/>
              <a:t>,</a:t>
            </a:r>
          </a:p>
          <a:p>
            <a:pPr marL="0" indent="0">
              <a:buNone/>
            </a:pPr>
            <a:r>
              <a:rPr lang="hu-HU" sz="2800" dirty="0" err="1" smtClean="0"/>
              <a:t>Cooperation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b="1" dirty="0" smtClean="0"/>
              <a:t>HOTREC</a:t>
            </a:r>
            <a:r>
              <a:rPr lang="hu-HU" sz="2800" dirty="0" smtClean="0"/>
              <a:t> – EU </a:t>
            </a:r>
            <a:r>
              <a:rPr lang="hu-HU" sz="2800" dirty="0" err="1" smtClean="0"/>
              <a:t>member</a:t>
            </a:r>
            <a:r>
              <a:rPr lang="hu-HU" sz="2800" dirty="0" smtClean="0"/>
              <a:t> </a:t>
            </a:r>
            <a:r>
              <a:rPr lang="hu-HU" sz="2800" dirty="0" err="1" smtClean="0"/>
              <a:t>countries</a:t>
            </a:r>
            <a:r>
              <a:rPr lang="hu-HU" sz="2800" dirty="0" smtClean="0"/>
              <a:t> </a:t>
            </a:r>
            <a:r>
              <a:rPr lang="hu-HU" sz="2800" dirty="0" err="1" smtClean="0"/>
              <a:t>umbrella</a:t>
            </a:r>
            <a:r>
              <a:rPr lang="hu-HU" sz="2800" dirty="0" smtClean="0"/>
              <a:t> </a:t>
            </a:r>
            <a:r>
              <a:rPr lang="hu-HU" sz="2800" dirty="0" err="1" smtClean="0"/>
              <a:t>organization</a:t>
            </a:r>
            <a:r>
              <a:rPr lang="hu-HU" sz="2800" dirty="0" smtClean="0"/>
              <a:t> (Hotels </a:t>
            </a:r>
            <a:r>
              <a:rPr lang="hu-HU" sz="2800" dirty="0" err="1" smtClean="0"/>
              <a:t>Restaurants</a:t>
            </a:r>
            <a:r>
              <a:rPr lang="hu-HU" sz="2800" dirty="0" smtClean="0"/>
              <a:t> &amp; </a:t>
            </a:r>
            <a:r>
              <a:rPr lang="hu-HU" sz="2800" dirty="0" err="1" smtClean="0"/>
              <a:t>Cafes</a:t>
            </a:r>
            <a:r>
              <a:rPr lang="hu-HU" sz="2800" dirty="0" smtClean="0"/>
              <a:t>)</a:t>
            </a:r>
            <a:endParaRPr lang="hu-HU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5876" y="5445224"/>
            <a:ext cx="2232248" cy="11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05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8143" y="2636912"/>
            <a:ext cx="3141185" cy="39212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hu-HU" sz="2800" dirty="0" smtClean="0"/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country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       </a:t>
            </a:r>
            <a:r>
              <a:rPr lang="hu-HU" sz="1800" dirty="0" smtClean="0"/>
              <a:t>-  HOTREC </a:t>
            </a:r>
            <a:r>
              <a:rPr lang="hu-HU" sz="1800" dirty="0" err="1" smtClean="0"/>
              <a:t>countries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           - HOTELSTARS UNION + HOTREC </a:t>
            </a:r>
            <a:r>
              <a:rPr lang="hu-HU" sz="1800" dirty="0" err="1" smtClean="0"/>
              <a:t>countries</a:t>
            </a:r>
            <a:r>
              <a:rPr lang="hu-HU" sz="1800" dirty="0" smtClean="0"/>
              <a:t> 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3" y="2060848"/>
            <a:ext cx="52578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5483" y="138747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</a:rPr>
              <a:t>HOTREC</a:t>
            </a:r>
            <a:endParaRPr lang="hu-HU" sz="3200" b="1" dirty="0">
              <a:solidFill>
                <a:schemeClr val="accent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95621" y="5409220"/>
            <a:ext cx="432048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995621" y="5733256"/>
            <a:ext cx="432048" cy="216024"/>
          </a:xfrm>
          <a:prstGeom prst="rect">
            <a:avLst/>
          </a:prstGeom>
          <a:solidFill>
            <a:srgbClr val="FFFF00"/>
          </a:solidFill>
          <a:ln>
            <a:solidFill>
              <a:srgbClr val="C69B2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2232248" cy="11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3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599" y="134533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accent1"/>
                </a:solidFill>
              </a:rPr>
              <a:t>HOTELSTARS UNION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818827"/>
              </p:ext>
            </p:extLst>
          </p:nvPr>
        </p:nvGraphicFramePr>
        <p:xfrm>
          <a:off x="5868144" y="1502919"/>
          <a:ext cx="2691107" cy="5049279"/>
        </p:xfrm>
        <a:graphic>
          <a:graphicData uri="http://schemas.openxmlformats.org/drawingml/2006/table">
            <a:tbl>
              <a:tblPr/>
              <a:tblGrid>
                <a:gridCol w="2691107"/>
              </a:tblGrid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Austria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Belgium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Czech</a:t>
                      </a:r>
                      <a:r>
                        <a:rPr lang="hu-HU" sz="2000" b="0" i="0" u="none" strike="noStrike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r>
                        <a:rPr lang="hu-HU" sz="2000" b="0" i="0" u="none" strike="noStrike" baseline="0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Republic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Denmark</a:t>
                      </a:r>
                      <a:endParaRPr lang="hu-HU" sz="2000" b="0" i="0" u="none" strike="noStrike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Estonia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Germany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Greece</a:t>
                      </a:r>
                      <a:endParaRPr lang="hu-HU" sz="2000" b="0" i="0" u="none" strike="noStrike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  <a:p>
                      <a:pPr algn="r" rtl="0" fontAlgn="ctr"/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Hungary</a:t>
                      </a:r>
                    </a:p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Latvia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Lithuania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Luxembourg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Malta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Netherlands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Switzerland</a:t>
                      </a:r>
                      <a:r>
                        <a:rPr lang="hu-HU" sz="2000" b="0" i="0" u="none" strike="noStrike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000" b="0" i="0" u="none" strike="noStrike" dirty="0" err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Sweden</a:t>
                      </a:r>
                      <a:endParaRPr lang="hu-HU" sz="2000" b="0" i="0" u="none" strike="noStrike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819">
                <a:tc>
                  <a:txBody>
                    <a:bodyPr/>
                    <a:lstStyle/>
                    <a:p>
                      <a:pPr algn="r" rtl="0" fontAlgn="ctr"/>
                      <a:endParaRPr lang="hu-HU" sz="2000" b="0" i="0" u="none" strike="noStrike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436" marR="339691" marT="9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968552" cy="329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23528" y="55172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150 </a:t>
            </a:r>
            <a:r>
              <a:rPr lang="hu-HU" sz="3600" dirty="0" err="1" smtClean="0">
                <a:solidFill>
                  <a:srgbClr val="FF0000"/>
                </a:solidFill>
              </a:rPr>
              <a:t>million</a:t>
            </a:r>
            <a:r>
              <a:rPr lang="hu-HU" sz="3600" dirty="0" smtClean="0"/>
              <a:t> </a:t>
            </a:r>
            <a:r>
              <a:rPr lang="hu-HU" sz="3600" dirty="0" err="1" smtClean="0"/>
              <a:t>potential</a:t>
            </a:r>
            <a:r>
              <a:rPr lang="hu-HU" sz="3600" dirty="0" smtClean="0"/>
              <a:t> </a:t>
            </a:r>
            <a:r>
              <a:rPr lang="hu-HU" sz="3600" dirty="0" err="1" smtClean="0"/>
              <a:t>clients</a:t>
            </a:r>
            <a:r>
              <a:rPr lang="hu-HU" sz="3600" dirty="0" smtClean="0"/>
              <a:t>            more, 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  <a:r>
              <a:rPr lang="hu-HU" sz="3600" dirty="0" smtClean="0">
                <a:solidFill>
                  <a:srgbClr val="FF0000"/>
                </a:solidFill>
              </a:rPr>
              <a:t>18.000 </a:t>
            </a:r>
            <a:r>
              <a:rPr lang="hu-HU" sz="3600" dirty="0" err="1" smtClean="0"/>
              <a:t>classified</a:t>
            </a:r>
            <a:r>
              <a:rPr lang="hu-HU" sz="3600" dirty="0" smtClean="0"/>
              <a:t> </a:t>
            </a:r>
            <a:r>
              <a:rPr lang="hu-HU" sz="3600" dirty="0" err="1" smtClean="0"/>
              <a:t>hotels</a:t>
            </a:r>
            <a:endParaRPr lang="hu-HU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Képek\MSZÉSZ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268760"/>
            <a:ext cx="9001000" cy="5256584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EXPANSION OF HOTELSTARS UNION</a:t>
            </a:r>
          </a:p>
          <a:p>
            <a:pPr marL="0" indent="0">
              <a:buNone/>
            </a:pPr>
            <a:endParaRPr lang="hu-HU" sz="1400" b="1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hu-HU" sz="2800" b="1" dirty="0" smtClean="0"/>
              <a:t>France, Spain, </a:t>
            </a:r>
            <a:r>
              <a:rPr lang="hu-HU" sz="2800" b="1" dirty="0" err="1"/>
              <a:t>I</a:t>
            </a:r>
            <a:r>
              <a:rPr lang="hu-HU" sz="2800" b="1" dirty="0" err="1" smtClean="0"/>
              <a:t>taly</a:t>
            </a:r>
            <a:r>
              <a:rPr lang="hu-HU" sz="2800" b="1" dirty="0" smtClean="0"/>
              <a:t> – </a:t>
            </a:r>
            <a:r>
              <a:rPr lang="hu-HU" sz="2800" dirty="0" err="1" smtClean="0"/>
              <a:t>observer</a:t>
            </a:r>
            <a:r>
              <a:rPr lang="hu-HU" sz="2800" dirty="0" smtClean="0"/>
              <a:t> status, </a:t>
            </a:r>
            <a:r>
              <a:rPr lang="hu-HU" sz="2800" dirty="0" err="1" smtClean="0"/>
              <a:t>harmonization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criteria</a:t>
            </a:r>
            <a:endParaRPr lang="hu-HU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hu-HU" sz="2800" dirty="0" smtClean="0"/>
              <a:t> </a:t>
            </a:r>
            <a:r>
              <a:rPr lang="hu-HU" sz="2800" dirty="0" err="1" smtClean="0"/>
              <a:t>Further</a:t>
            </a:r>
            <a:r>
              <a:rPr lang="hu-HU" sz="2800" dirty="0" smtClean="0"/>
              <a:t> interest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HOTELSTARS </a:t>
            </a:r>
            <a:r>
              <a:rPr lang="hu-HU" sz="2800" dirty="0" err="1" smtClean="0"/>
              <a:t>system</a:t>
            </a:r>
            <a:r>
              <a:rPr lang="hu-HU" sz="2800" dirty="0" smtClean="0"/>
              <a:t>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err="1" smtClean="0"/>
              <a:t>Middle-East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endParaRPr lang="hu-HU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err="1" smtClean="0"/>
              <a:t>Turkey</a:t>
            </a:r>
            <a:endParaRPr lang="hu-HU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err="1" smtClean="0"/>
              <a:t>South-America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tUryS8ywNls/US-D5DQhvxI/AAAAAAAABAE/gMq3UHeo1UM/s1600/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40" y="3783066"/>
            <a:ext cx="4392487" cy="30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2028543"/>
              </p:ext>
            </p:extLst>
          </p:nvPr>
        </p:nvGraphicFramePr>
        <p:xfrm>
          <a:off x="79704" y="476672"/>
          <a:ext cx="8640960" cy="500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295728" y="138747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600" b="1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59632" y="395541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year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contract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HSU-National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sign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3498"/>
            <a:ext cx="8229600" cy="52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</a:rPr>
              <a:t> </a:t>
            </a:r>
            <a:r>
              <a:rPr lang="hu-HU" b="1" dirty="0" err="1" smtClean="0">
                <a:solidFill>
                  <a:schemeClr val="accent1"/>
                </a:solidFill>
              </a:rPr>
              <a:t>Characteristics</a:t>
            </a:r>
            <a:endParaRPr lang="hu-HU" b="1" dirty="0" smtClean="0">
              <a:solidFill>
                <a:schemeClr val="accent1"/>
              </a:solidFill>
            </a:endParaRP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Y/N	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guests</a:t>
            </a:r>
            <a:r>
              <a:rPr lang="hu-HU" dirty="0" smtClean="0"/>
              <a:t> &amp; </a:t>
            </a:r>
            <a:r>
              <a:rPr lang="hu-HU" dirty="0" err="1" smtClean="0"/>
              <a:t>hotels</a:t>
            </a:r>
            <a:endParaRPr lang="hu-HU" dirty="0" smtClean="0"/>
          </a:p>
          <a:p>
            <a:r>
              <a:rPr lang="hu-HU" b="1" dirty="0" smtClean="0"/>
              <a:t>On-line</a:t>
            </a:r>
            <a:endParaRPr lang="hu-HU" b="1" dirty="0"/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hu-HU" dirty="0" smtClean="0"/>
              <a:t> </a:t>
            </a:r>
            <a:r>
              <a:rPr lang="hu-HU" sz="2400" dirty="0" smtClean="0"/>
              <a:t>-  </a:t>
            </a:r>
            <a:r>
              <a:rPr lang="hu-HU" sz="2400" dirty="0" err="1" smtClean="0"/>
              <a:t>within</a:t>
            </a:r>
            <a:r>
              <a:rPr lang="hu-HU" sz="2400" dirty="0" smtClean="0"/>
              <a:t> EU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hu-HU" dirty="0" smtClean="0"/>
              <a:t> </a:t>
            </a:r>
            <a:r>
              <a:rPr lang="hu-HU" sz="2400" dirty="0" smtClean="0"/>
              <a:t>–  (2010-2014) </a:t>
            </a:r>
            <a:r>
              <a:rPr lang="hu-HU" sz="2000" dirty="0" err="1" smtClean="0"/>
              <a:t>will</a:t>
            </a:r>
            <a:r>
              <a:rPr lang="hu-HU" sz="2000" dirty="0" smtClean="0"/>
              <a:t> be </a:t>
            </a:r>
            <a:r>
              <a:rPr lang="hu-HU" sz="2000" dirty="0" err="1" smtClean="0"/>
              <a:t>renewed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2015</a:t>
            </a:r>
          </a:p>
          <a:p>
            <a:pPr marL="0" indent="0" algn="ctr">
              <a:buNone/>
            </a:pPr>
            <a:endParaRPr lang="hu-H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WINNER IS THE GUEST!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comluv.com/wp-content/uploads/2011/08/gu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3" y="3933056"/>
            <a:ext cx="17748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73498"/>
            <a:ext cx="8712968" cy="54845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4100" b="1" dirty="0" smtClean="0">
                <a:solidFill>
                  <a:schemeClr val="accent1"/>
                </a:solidFill>
              </a:rPr>
              <a:t>HOTELSTARS CRITERIA</a:t>
            </a:r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hu-HU" sz="2600" dirty="0" smtClean="0"/>
              <a:t>5 </a:t>
            </a:r>
            <a:r>
              <a:rPr lang="hu-HU" sz="2600" dirty="0" err="1" smtClean="0"/>
              <a:t>category</a:t>
            </a:r>
            <a:r>
              <a:rPr lang="hu-HU" sz="2600" dirty="0" smtClean="0"/>
              <a:t> : 1*- 5* (</a:t>
            </a:r>
            <a:r>
              <a:rPr lang="hu-HU" sz="2600" dirty="0" err="1" smtClean="0"/>
              <a:t>superior</a:t>
            </a:r>
            <a:r>
              <a:rPr lang="hu-HU" sz="2600" dirty="0" smtClean="0"/>
              <a:t>)</a:t>
            </a:r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hu-HU" sz="2600" dirty="0" smtClean="0"/>
              <a:t>270 </a:t>
            </a:r>
            <a:r>
              <a:rPr lang="hu-HU" sz="2600" dirty="0" err="1" smtClean="0"/>
              <a:t>criteria</a:t>
            </a:r>
            <a:r>
              <a:rPr lang="hu-HU" sz="2600" dirty="0" smtClean="0"/>
              <a:t> ( </a:t>
            </a:r>
            <a:r>
              <a:rPr lang="hu-HU" sz="2600" dirty="0" err="1" smtClean="0"/>
              <a:t>mandatory</a:t>
            </a:r>
            <a:r>
              <a:rPr lang="hu-HU" sz="2600" dirty="0" smtClean="0"/>
              <a:t> </a:t>
            </a:r>
            <a:r>
              <a:rPr lang="hu-HU" sz="2600" b="1" dirty="0" smtClean="0"/>
              <a:t>M</a:t>
            </a:r>
            <a:r>
              <a:rPr lang="hu-HU" sz="2600" dirty="0" smtClean="0"/>
              <a:t>, </a:t>
            </a:r>
            <a:r>
              <a:rPr lang="hu-HU" sz="2600" dirty="0" err="1" smtClean="0"/>
              <a:t>optional</a:t>
            </a:r>
            <a:r>
              <a:rPr lang="hu-HU" sz="2600" dirty="0" smtClean="0"/>
              <a:t> </a:t>
            </a:r>
            <a:r>
              <a:rPr lang="hu-HU" sz="2600" b="1" dirty="0" smtClean="0">
                <a:sym typeface="Wingdings" pitchFamily="2" charset="2"/>
              </a:rPr>
              <a:t></a:t>
            </a:r>
            <a:r>
              <a:rPr lang="hu-HU" sz="2600" dirty="0" smtClean="0">
                <a:sym typeface="Wingdings" pitchFamily="2" charset="2"/>
              </a:rPr>
              <a:t>)  860 </a:t>
            </a:r>
            <a:r>
              <a:rPr lang="hu-HU" sz="2600" dirty="0" err="1" smtClean="0">
                <a:sym typeface="Wingdings" pitchFamily="2" charset="2"/>
              </a:rPr>
              <a:t>points</a:t>
            </a:r>
            <a:r>
              <a:rPr lang="hu-HU" sz="2600" dirty="0" smtClean="0">
                <a:sym typeface="Wingdings" pitchFamily="2" charset="2"/>
              </a:rPr>
              <a:t> </a:t>
            </a:r>
            <a:endParaRPr lang="hu-HU" sz="2600" dirty="0" smtClean="0"/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hu-HU" sz="2600" dirty="0" err="1" smtClean="0"/>
              <a:t>Succesful</a:t>
            </a:r>
            <a:r>
              <a:rPr lang="hu-HU" sz="2600" dirty="0" smtClean="0"/>
              <a:t> </a:t>
            </a:r>
            <a:r>
              <a:rPr lang="hu-HU" sz="2600" dirty="0" err="1" smtClean="0"/>
              <a:t>classification</a:t>
            </a:r>
            <a:r>
              <a:rPr lang="hu-HU" sz="2600" dirty="0" smtClean="0"/>
              <a:t>: </a:t>
            </a:r>
            <a:r>
              <a:rPr lang="hu-HU" sz="2600" dirty="0" err="1" smtClean="0"/>
              <a:t>different</a:t>
            </a:r>
            <a:r>
              <a:rPr lang="hu-HU" sz="2600" dirty="0" smtClean="0"/>
              <a:t> </a:t>
            </a:r>
            <a:r>
              <a:rPr lang="hu-HU" sz="2600" dirty="0" err="1" smtClean="0"/>
              <a:t>points</a:t>
            </a:r>
            <a:r>
              <a:rPr lang="hu-HU" sz="2600" dirty="0" smtClean="0"/>
              <a:t> by </a:t>
            </a:r>
            <a:r>
              <a:rPr lang="hu-HU" sz="2600" dirty="0" err="1" smtClean="0"/>
              <a:t>category</a:t>
            </a:r>
            <a:r>
              <a:rPr lang="hu-HU" sz="2600" dirty="0" smtClean="0"/>
              <a:t> &amp; minimum </a:t>
            </a:r>
            <a:r>
              <a:rPr lang="hu-HU" sz="2600" dirty="0" err="1" smtClean="0"/>
              <a:t>number</a:t>
            </a:r>
            <a:r>
              <a:rPr lang="hu-HU" sz="2600" dirty="0" smtClean="0"/>
              <a:t> of </a:t>
            </a:r>
            <a:r>
              <a:rPr lang="hu-HU" sz="2600" dirty="0" err="1" smtClean="0"/>
              <a:t>criteria</a:t>
            </a:r>
            <a:endParaRPr lang="hu-HU" sz="2600" dirty="0" smtClean="0"/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hu-HU" sz="2600" dirty="0" err="1" smtClean="0"/>
              <a:t>Product</a:t>
            </a:r>
            <a:r>
              <a:rPr lang="hu-HU" sz="2600" dirty="0" smtClean="0"/>
              <a:t> and service </a:t>
            </a:r>
            <a:r>
              <a:rPr lang="hu-HU" sz="2600" dirty="0" err="1" smtClean="0"/>
              <a:t>elements</a:t>
            </a:r>
            <a:r>
              <a:rPr lang="hu-HU" sz="2600" dirty="0" smtClean="0"/>
              <a:t> audit</a:t>
            </a:r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de-DE" sz="2600" dirty="0" smtClean="0"/>
              <a:t>Wellness </a:t>
            </a:r>
            <a:r>
              <a:rPr lang="hu-HU" sz="2600" dirty="0" err="1" smtClean="0"/>
              <a:t>classification</a:t>
            </a:r>
            <a:r>
              <a:rPr lang="hu-HU" sz="2600" dirty="0" smtClean="0"/>
              <a:t> –  </a:t>
            </a:r>
            <a:r>
              <a:rPr lang="hu-HU" sz="2600" dirty="0" err="1" smtClean="0"/>
              <a:t>specific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Hungary </a:t>
            </a:r>
          </a:p>
          <a:p>
            <a:pPr>
              <a:lnSpc>
                <a:spcPct val="120000"/>
              </a:lnSpc>
              <a:spcBef>
                <a:spcPct val="65000"/>
              </a:spcBef>
              <a:buBlip>
                <a:blip r:embed="rId2"/>
              </a:buBlip>
            </a:pPr>
            <a:r>
              <a:rPr lang="hu-HU" sz="2600" dirty="0" err="1" smtClean="0"/>
              <a:t>Focus</a:t>
            </a:r>
            <a:r>
              <a:rPr lang="hu-HU" sz="2600" dirty="0" smtClean="0"/>
              <a:t> </a:t>
            </a:r>
            <a:r>
              <a:rPr lang="hu-HU" sz="2600" dirty="0" err="1" smtClean="0"/>
              <a:t>on</a:t>
            </a:r>
            <a:r>
              <a:rPr lang="hu-HU" sz="2600" dirty="0" smtClean="0"/>
              <a:t> </a:t>
            </a:r>
            <a:r>
              <a:rPr lang="hu-HU" sz="2600" dirty="0" err="1" smtClean="0"/>
              <a:t>quality</a:t>
            </a:r>
            <a:r>
              <a:rPr lang="hu-HU" sz="2600" dirty="0" smtClean="0"/>
              <a:t> management: </a:t>
            </a:r>
            <a:r>
              <a:rPr lang="hu-HU" sz="2600" dirty="0" err="1" smtClean="0"/>
              <a:t>proper</a:t>
            </a:r>
            <a:r>
              <a:rPr lang="hu-HU" sz="2600" dirty="0" smtClean="0"/>
              <a:t> </a:t>
            </a:r>
            <a:r>
              <a:rPr lang="hu-HU" sz="2600" dirty="0" err="1" smtClean="0"/>
              <a:t>complaint</a:t>
            </a:r>
            <a:r>
              <a:rPr lang="hu-HU" sz="2600" dirty="0" smtClean="0"/>
              <a:t> </a:t>
            </a:r>
            <a:r>
              <a:rPr lang="hu-HU" sz="2600" dirty="0" err="1" smtClean="0"/>
              <a:t>handling</a:t>
            </a:r>
            <a:r>
              <a:rPr lang="hu-HU" sz="2600" dirty="0" smtClean="0"/>
              <a:t>,</a:t>
            </a:r>
            <a:r>
              <a:rPr lang="de-DE" sz="2600" dirty="0" smtClean="0"/>
              <a:t> </a:t>
            </a:r>
            <a:r>
              <a:rPr lang="hu-HU" sz="2600" dirty="0" smtClean="0"/>
              <a:t>M</a:t>
            </a:r>
            <a:r>
              <a:rPr lang="de-DE" sz="2600" dirty="0" err="1" smtClean="0"/>
              <a:t>ystery</a:t>
            </a:r>
            <a:r>
              <a:rPr lang="de-DE" sz="2600" dirty="0" smtClean="0"/>
              <a:t> </a:t>
            </a:r>
            <a:r>
              <a:rPr lang="de-DE" sz="2600" dirty="0" err="1" smtClean="0"/>
              <a:t>guesting</a:t>
            </a:r>
            <a:r>
              <a:rPr lang="de-DE" sz="2600" dirty="0" smtClean="0"/>
              <a:t>,</a:t>
            </a:r>
            <a:r>
              <a:rPr lang="hu-HU" sz="2600" dirty="0" smtClean="0"/>
              <a:t> </a:t>
            </a:r>
            <a:r>
              <a:rPr lang="de-DE" sz="2600" dirty="0" smtClean="0"/>
              <a:t> EHQ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épek\MSZÉSZ 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7920880" cy="55892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u-HU" sz="1800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hu-HU" sz="3500" b="1" dirty="0" smtClean="0">
                <a:solidFill>
                  <a:schemeClr val="accent1"/>
                </a:solidFill>
              </a:rPr>
              <a:t>ADVANTAGE &amp; RESULTS OF </a:t>
            </a:r>
          </a:p>
          <a:p>
            <a:pPr marL="0" indent="0" algn="r">
              <a:buNone/>
            </a:pPr>
            <a:r>
              <a:rPr lang="hu-HU" sz="3500" b="1" dirty="0" smtClean="0">
                <a:solidFill>
                  <a:schemeClr val="accent1"/>
                </a:solidFill>
              </a:rPr>
              <a:t>HOTELSTARS </a:t>
            </a:r>
          </a:p>
          <a:p>
            <a:pPr marL="0" indent="0" algn="r">
              <a:buNone/>
            </a:pPr>
            <a:endParaRPr lang="hu-HU" sz="1200" b="1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hu-HU" sz="1200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hu-HU" sz="1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b="1" dirty="0" err="1" smtClean="0"/>
              <a:t>Harmonized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criteria</a:t>
            </a:r>
            <a:endParaRPr lang="hu-HU" sz="2400" b="1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400" dirty="0" err="1" smtClean="0"/>
              <a:t>Based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guest</a:t>
            </a:r>
            <a:r>
              <a:rPr lang="hu-HU" sz="2400" dirty="0" smtClean="0"/>
              <a:t> </a:t>
            </a:r>
            <a:r>
              <a:rPr lang="hu-HU" sz="2400" dirty="0" err="1" smtClean="0"/>
              <a:t>experiences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 </a:t>
            </a:r>
            <a:r>
              <a:rPr lang="hu-HU" sz="2400" dirty="0" err="1" smtClean="0">
                <a:sym typeface="Wingdings" pitchFamily="2" charset="2"/>
              </a:rPr>
              <a:t>approach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through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the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guest</a:t>
            </a:r>
            <a:r>
              <a:rPr lang="hu-HU" sz="2400" dirty="0" smtClean="0">
                <a:sym typeface="Wingdings" pitchFamily="2" charset="2"/>
              </a:rPr>
              <a:t>’s </a:t>
            </a:r>
            <a:r>
              <a:rPr lang="hu-HU" sz="2400" dirty="0" err="1" smtClean="0">
                <a:sym typeface="Wingdings" pitchFamily="2" charset="2"/>
              </a:rPr>
              <a:t>eye</a:t>
            </a:r>
            <a:endParaRPr lang="hu-HU" sz="24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err="1" smtClean="0">
                <a:sym typeface="Wingdings" pitchFamily="2" charset="2"/>
              </a:rPr>
              <a:t>For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the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hotels</a:t>
            </a:r>
            <a:r>
              <a:rPr lang="hu-HU" sz="2400" dirty="0" smtClean="0">
                <a:sym typeface="Wingdings" pitchFamily="2" charset="2"/>
              </a:rPr>
              <a:t> – </a:t>
            </a:r>
            <a:r>
              <a:rPr lang="hu-HU" sz="2400" b="1" dirty="0" err="1" smtClean="0">
                <a:sym typeface="Wingdings" pitchFamily="2" charset="2"/>
              </a:rPr>
              <a:t>competitiveness</a:t>
            </a:r>
            <a:r>
              <a:rPr lang="hu-HU" sz="2400" b="1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improvement</a:t>
            </a:r>
            <a:endParaRPr lang="hu-HU" sz="24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err="1" smtClean="0">
                <a:sym typeface="Wingdings" pitchFamily="2" charset="2"/>
              </a:rPr>
              <a:t>For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the</a:t>
            </a:r>
            <a:r>
              <a:rPr lang="hu-HU" sz="2400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guests</a:t>
            </a:r>
            <a:r>
              <a:rPr lang="hu-HU" sz="2400" dirty="0" smtClean="0">
                <a:sym typeface="Wingdings" pitchFamily="2" charset="2"/>
              </a:rPr>
              <a:t> – </a:t>
            </a:r>
            <a:r>
              <a:rPr lang="hu-HU" sz="2400" b="1" dirty="0" err="1" smtClean="0">
                <a:sym typeface="Wingdings" pitchFamily="2" charset="2"/>
              </a:rPr>
              <a:t>quality</a:t>
            </a:r>
            <a:r>
              <a:rPr lang="hu-HU" sz="2400" b="1" dirty="0" smtClean="0">
                <a:sym typeface="Wingdings" pitchFamily="2" charset="2"/>
              </a:rPr>
              <a:t> </a:t>
            </a:r>
            <a:r>
              <a:rPr lang="hu-HU" sz="2400" dirty="0" err="1" smtClean="0">
                <a:sym typeface="Wingdings" pitchFamily="2" charset="2"/>
              </a:rPr>
              <a:t>improvement</a:t>
            </a:r>
            <a:endParaRPr lang="hu-HU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hu-HU" sz="2400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hu-HU" sz="2800" dirty="0" smtClean="0"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3" y="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Képek\MSZÉSZ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7" y="143021"/>
            <a:ext cx="1368152" cy="1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7475"/>
            <a:ext cx="289515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379</Words>
  <Application>Microsoft Office PowerPoint</Application>
  <PresentationFormat>Diavetítés a képernyőre (4:3 oldalarány)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HOTELSTARS Harmonized European classification system  </vt:lpstr>
      <vt:lpstr>PowerPoint bemutató</vt:lpstr>
      <vt:lpstr>PowerPoint bemutató</vt:lpstr>
      <vt:lpstr>HOTELSTARS UNION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HOTELSTARS Európa, egységes szállodaminősítési rendszer</dc:title>
  <dc:creator>User</dc:creator>
  <cp:lastModifiedBy>Mindenki, aki itt dolgozik</cp:lastModifiedBy>
  <cp:revision>139</cp:revision>
  <dcterms:created xsi:type="dcterms:W3CDTF">2012-05-31T10:08:27Z</dcterms:created>
  <dcterms:modified xsi:type="dcterms:W3CDTF">2013-06-18T06:06:02Z</dcterms:modified>
</cp:coreProperties>
</file>